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presProps" Target="presProp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7/27/2021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7" Type="http://schemas.openxmlformats.org/officeDocument/2006/relationships/image" Target="../media/image9.jpeg" /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9.xml" /><Relationship Id="rId6" Type="http://schemas.openxmlformats.org/officeDocument/2006/relationships/image" Target="../media/image8.jpeg" /><Relationship Id="rId5" Type="http://schemas.openxmlformats.org/officeDocument/2006/relationships/image" Target="../media/image7.jpeg" /><Relationship Id="rId4" Type="http://schemas.openxmlformats.org/officeDocument/2006/relationships/image" Target="../media/image6.jpeg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5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7FC7E-8801-D444-BE23-41E3FA3D2B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09632" y="371104"/>
            <a:ext cx="8367820" cy="1057646"/>
          </a:xfrm>
        </p:spPr>
        <p:txBody>
          <a:bodyPr/>
          <a:lstStyle/>
          <a:p>
            <a:pPr algn="l"/>
            <a:r>
              <a:rPr lang="en-US" b="1">
                <a:solidFill>
                  <a:schemeClr val="accent5"/>
                </a:solidFill>
              </a:rPr>
              <a:t>Type C Hepatitis </a:t>
            </a:r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2F2B8D12-C973-6241-AD36-7EA32484F2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539" y="1428750"/>
            <a:ext cx="9630146" cy="542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8270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1A9FB-5372-044A-8A35-CA6628844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6733" y="5076941"/>
            <a:ext cx="8596667" cy="566738"/>
          </a:xfrm>
        </p:spPr>
        <p:txBody>
          <a:bodyPr/>
          <a:lstStyle/>
          <a:p>
            <a:r>
              <a:rPr lang="en-US"/>
              <a:t>CLINICAL FEATURES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A3E1AA-211B-2048-83DB-0A16B0E372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8892" y="5630290"/>
            <a:ext cx="10492894" cy="1160476"/>
          </a:xfrm>
        </p:spPr>
        <p:txBody>
          <a:bodyPr>
            <a:normAutofit/>
          </a:bodyPr>
          <a:lstStyle/>
          <a:p>
            <a:r>
              <a:rPr lang="en-US" sz="2000" b="1"/>
              <a:t>Fever, fatigue, decreased appetite, nausea, vomiting, abdominal pain, dark urine, grey coloured feces,joint pain,jaundice etc. </a:t>
            </a:r>
          </a:p>
        </p:txBody>
      </p:sp>
      <p:pic>
        <p:nvPicPr>
          <p:cNvPr id="10" name="Picture 10">
            <a:extLst>
              <a:ext uri="{FF2B5EF4-FFF2-40B4-BE49-F238E27FC236}">
                <a16:creationId xmlns:a16="http://schemas.microsoft.com/office/drawing/2014/main" id="{496ADA73-1A8B-7B4D-95B1-AF72FD855D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5144" y="13433"/>
            <a:ext cx="3748623" cy="2544783"/>
          </a:xfrm>
          <a:prstGeom prst="rect">
            <a:avLst/>
          </a:prstGeom>
        </p:spPr>
      </p:pic>
      <p:pic>
        <p:nvPicPr>
          <p:cNvPr id="12" name="Picture 12">
            <a:extLst>
              <a:ext uri="{FF2B5EF4-FFF2-40B4-BE49-F238E27FC236}">
                <a16:creationId xmlns:a16="http://schemas.microsoft.com/office/drawing/2014/main" id="{7DB01C0B-DA36-D24E-97A4-605BA9CA03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246" y="2776874"/>
            <a:ext cx="3881821" cy="2216208"/>
          </a:xfrm>
          <a:prstGeom prst="rect">
            <a:avLst/>
          </a:prstGeom>
        </p:spPr>
      </p:pic>
      <p:pic>
        <p:nvPicPr>
          <p:cNvPr id="14" name="Picture 14">
            <a:extLst>
              <a:ext uri="{FF2B5EF4-FFF2-40B4-BE49-F238E27FC236}">
                <a16:creationId xmlns:a16="http://schemas.microsoft.com/office/drawing/2014/main" id="{396419F7-ECAA-4449-8756-995AC79E1E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63642" y="2752273"/>
            <a:ext cx="4327964" cy="1951298"/>
          </a:xfrm>
          <a:prstGeom prst="rect">
            <a:avLst/>
          </a:prstGeom>
        </p:spPr>
      </p:pic>
      <p:pic>
        <p:nvPicPr>
          <p:cNvPr id="18" name="Picture 18">
            <a:extLst>
              <a:ext uri="{FF2B5EF4-FFF2-40B4-BE49-F238E27FC236}">
                <a16:creationId xmlns:a16="http://schemas.microsoft.com/office/drawing/2014/main" id="{40D27E8C-291F-CA4D-86AF-3D7F805FC5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7762" y="67234"/>
            <a:ext cx="4097839" cy="2722466"/>
          </a:xfrm>
          <a:prstGeom prst="rect">
            <a:avLst/>
          </a:prstGeom>
        </p:spPr>
      </p:pic>
      <p:pic>
        <p:nvPicPr>
          <p:cNvPr id="20" name="Picture 20">
            <a:extLst>
              <a:ext uri="{FF2B5EF4-FFF2-40B4-BE49-F238E27FC236}">
                <a16:creationId xmlns:a16="http://schemas.microsoft.com/office/drawing/2014/main" id="{C60DF7E4-124C-3E4F-95E9-3555EAD2094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21005" y="2789700"/>
            <a:ext cx="3506581" cy="1913871"/>
          </a:xfrm>
          <a:prstGeom prst="rect">
            <a:avLst/>
          </a:prstGeom>
        </p:spPr>
      </p:pic>
      <p:pic>
        <p:nvPicPr>
          <p:cNvPr id="22" name="Picture 22">
            <a:extLst>
              <a:ext uri="{FF2B5EF4-FFF2-40B4-BE49-F238E27FC236}">
                <a16:creationId xmlns:a16="http://schemas.microsoft.com/office/drawing/2014/main" id="{D8F9A8F3-6B47-9348-BCFF-7796D5C9086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93767" y="52097"/>
            <a:ext cx="4097839" cy="2429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8619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6AC45-D92C-2847-A735-890D8694D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Laboratory diagnosis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3BAD69-9876-B240-8FE8-0AF405BB7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9416692" cy="3880773"/>
          </a:xfrm>
        </p:spPr>
        <p:txBody>
          <a:bodyPr>
            <a:normAutofit/>
          </a:bodyPr>
          <a:lstStyle/>
          <a:p>
            <a:r>
              <a:rPr lang="en-US" sz="2400" b="1" u="sng">
                <a:solidFill>
                  <a:schemeClr val="accent5"/>
                </a:solidFill>
              </a:rPr>
              <a:t>Serological test</a:t>
            </a:r>
            <a:r>
              <a:rPr lang="en-US" sz="2400" b="1">
                <a:solidFill>
                  <a:schemeClr val="accent5"/>
                </a:solidFill>
              </a:rPr>
              <a:t>-:The standard method of diagnosis is antibody detection by ELISA.</a:t>
            </a:r>
          </a:p>
          <a:p>
            <a:r>
              <a:rPr lang="en-US" sz="2400" b="1" u="sng">
                <a:solidFill>
                  <a:schemeClr val="accent5"/>
                </a:solidFill>
              </a:rPr>
              <a:t>Nucleic acid test</a:t>
            </a:r>
            <a:r>
              <a:rPr lang="en-US" sz="2400" b="1">
                <a:solidFill>
                  <a:schemeClr val="accent5"/>
                </a:solidFill>
              </a:rPr>
              <a:t>-:Identification of HCV RNA in blood provides more sensitive and specific results within a few days of exposure to HCV.</a:t>
            </a:r>
          </a:p>
          <a:p>
            <a:r>
              <a:rPr lang="en-US" sz="2400" b="1" u="sng">
                <a:solidFill>
                  <a:schemeClr val="accent5"/>
                </a:solidFill>
              </a:rPr>
              <a:t>Molecular method</a:t>
            </a:r>
            <a:r>
              <a:rPr lang="en-US" sz="2400" b="1">
                <a:solidFill>
                  <a:schemeClr val="accent5"/>
                </a:solidFill>
              </a:rPr>
              <a:t>-:PCR and branched DNA assay </a:t>
            </a:r>
          </a:p>
        </p:txBody>
      </p:sp>
    </p:spTree>
    <p:extLst>
      <p:ext uri="{BB962C8B-B14F-4D97-AF65-F5344CB8AC3E}">
        <p14:creationId xmlns:p14="http://schemas.microsoft.com/office/powerpoint/2010/main" val="20984035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2971D-107F-264C-AF4A-7E33211EC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Prophylaxis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D8D18-C60F-5A4A-A6FC-89E83D83D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u="sng">
                <a:solidFill>
                  <a:schemeClr val="accent5"/>
                </a:solidFill>
              </a:rPr>
              <a:t>General prophylaxis </a:t>
            </a:r>
          </a:p>
          <a:p>
            <a:pPr>
              <a:buFont typeface="+mj-lt"/>
              <a:buAutoNum type="arabicPeriod"/>
            </a:pPr>
            <a:r>
              <a:rPr lang="en-US" sz="2400" b="1">
                <a:solidFill>
                  <a:schemeClr val="accent5"/>
                </a:solidFill>
              </a:rPr>
              <a:t>Safe and appropriate use of health care injection </a:t>
            </a:r>
          </a:p>
          <a:p>
            <a:pPr>
              <a:buFont typeface="+mj-lt"/>
              <a:buAutoNum type="arabicPeriod"/>
            </a:pPr>
            <a:r>
              <a:rPr lang="en-US" sz="2400" b="1">
                <a:solidFill>
                  <a:schemeClr val="accent5"/>
                </a:solidFill>
              </a:rPr>
              <a:t>Blood screening </a:t>
            </a:r>
          </a:p>
          <a:p>
            <a:pPr>
              <a:buFont typeface="+mj-lt"/>
              <a:buAutoNum type="arabicPeriod"/>
            </a:pPr>
            <a:r>
              <a:rPr lang="en-US" sz="2400" b="1">
                <a:solidFill>
                  <a:schemeClr val="accent5"/>
                </a:solidFill>
              </a:rPr>
              <a:t>Hygiene </a:t>
            </a:r>
          </a:p>
          <a:p>
            <a:pPr>
              <a:buFont typeface="+mj-lt"/>
              <a:buAutoNum type="arabicPeriod"/>
            </a:pPr>
            <a:r>
              <a:rPr lang="en-US" sz="2400" b="1">
                <a:solidFill>
                  <a:schemeClr val="accent5"/>
                </a:solidFill>
              </a:rPr>
              <a:t>Health education </a:t>
            </a:r>
          </a:p>
          <a:p>
            <a:r>
              <a:rPr lang="en-US" sz="2400" b="1" u="sng">
                <a:solidFill>
                  <a:schemeClr val="accent5"/>
                </a:solidFill>
              </a:rPr>
              <a:t>Specific prophylaxis</a:t>
            </a:r>
            <a:r>
              <a:rPr lang="en-US" sz="2400" b="1">
                <a:solidFill>
                  <a:schemeClr val="accent5"/>
                </a:solidFill>
              </a:rPr>
              <a:t> – No specific active and passive immunizing agent is available 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6087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578D-BB98-D946-BC61-65D3E4F80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Treatment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497E7B-CE13-2D4C-8DBA-BCE5BB64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32857"/>
            <a:ext cx="8596668" cy="4408505"/>
          </a:xfrm>
        </p:spPr>
        <p:txBody>
          <a:bodyPr>
            <a:normAutofit/>
          </a:bodyPr>
          <a:lstStyle/>
          <a:p>
            <a:r>
              <a:rPr lang="en-US" sz="2400" b="1">
                <a:solidFill>
                  <a:schemeClr val="accent5"/>
                </a:solidFill>
              </a:rPr>
              <a:t>Prolonged treatment with interferon alpha,either alone or in combination with antiviral agents like ribavirin has been reported to be useful in some cases. </a:t>
            </a:r>
          </a:p>
          <a:p>
            <a:r>
              <a:rPr lang="en-US" sz="2400" b="1">
                <a:solidFill>
                  <a:schemeClr val="accent5"/>
                </a:solidFill>
              </a:rPr>
              <a:t>Therapy-:Recommended by WHO is pan-genotypic direct-acting antivirals(DAAs)</a:t>
            </a:r>
          </a:p>
        </p:txBody>
      </p:sp>
    </p:spTree>
    <p:extLst>
      <p:ext uri="{BB962C8B-B14F-4D97-AF65-F5344CB8AC3E}">
        <p14:creationId xmlns:p14="http://schemas.microsoft.com/office/powerpoint/2010/main" val="36372821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E5818-907A-7043-893B-022DF67E7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7A2EDC-1092-B54E-B28A-8DAACE030C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Medical Microbiology by Anantnarayan </a:t>
            </a:r>
          </a:p>
          <a:p>
            <a:r>
              <a:rPr lang="en-US"/>
              <a:t>https: //www.hepatitisc.uw.edu</a:t>
            </a:r>
          </a:p>
          <a:p>
            <a:r>
              <a:rPr lang="en-US"/>
              <a:t>https: //www.sciencedirect.com</a:t>
            </a:r>
          </a:p>
          <a:p>
            <a:r>
              <a:rPr lang="en-US"/>
              <a:t>https: ://www.researchgate.net</a:t>
            </a:r>
          </a:p>
          <a:p>
            <a:r>
              <a:rPr lang="en-US"/>
              <a:t>https: //www.webmd.com</a:t>
            </a:r>
          </a:p>
          <a:p>
            <a:r>
              <a:rPr lang="en-US"/>
              <a:t>https: //www.who.int</a:t>
            </a:r>
          </a:p>
        </p:txBody>
      </p:sp>
    </p:spTree>
    <p:extLst>
      <p:ext uri="{BB962C8B-B14F-4D97-AF65-F5344CB8AC3E}">
        <p14:creationId xmlns:p14="http://schemas.microsoft.com/office/powerpoint/2010/main" val="7093203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C78E1-7539-7A43-AE85-9B14D7353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5061" y="2513363"/>
            <a:ext cx="8596668" cy="4344637"/>
          </a:xfrm>
        </p:spPr>
        <p:txBody>
          <a:bodyPr>
            <a:normAutofit/>
          </a:bodyPr>
          <a:lstStyle/>
          <a:p>
            <a:r>
              <a:rPr lang="en-US" sz="6000" b="1" i="1">
                <a:solidFill>
                  <a:schemeClr val="accent5"/>
                </a:solidFill>
              </a:rPr>
              <a:t>Thank you </a:t>
            </a:r>
          </a:p>
        </p:txBody>
      </p:sp>
    </p:spTree>
    <p:extLst>
      <p:ext uri="{BB962C8B-B14F-4D97-AF65-F5344CB8AC3E}">
        <p14:creationId xmlns:p14="http://schemas.microsoft.com/office/powerpoint/2010/main" val="4270925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38DAB-564A-8F41-BE83-9417DB5C1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782E15-557A-F849-BBF8-BD92CE6EE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5849" y="1270000"/>
            <a:ext cx="5340301" cy="5242873"/>
          </a:xfrm>
        </p:spPr>
        <p:txBody>
          <a:bodyPr>
            <a:normAutofit fontScale="85000" lnSpcReduction="20000"/>
          </a:bodyPr>
          <a:lstStyle/>
          <a:p>
            <a:r>
              <a:rPr lang="en-US" sz="3200" b="1">
                <a:solidFill>
                  <a:srgbClr val="FF0000"/>
                </a:solidFill>
              </a:rPr>
              <a:t>INTRODUCTION </a:t>
            </a:r>
          </a:p>
          <a:p>
            <a:r>
              <a:rPr lang="en-US" sz="3200" b="1">
                <a:solidFill>
                  <a:srgbClr val="FF0000"/>
                </a:solidFill>
              </a:rPr>
              <a:t>DEFINITION </a:t>
            </a:r>
          </a:p>
          <a:p>
            <a:r>
              <a:rPr lang="en-US" sz="3200" b="1">
                <a:solidFill>
                  <a:srgbClr val="FF0000"/>
                </a:solidFill>
              </a:rPr>
              <a:t>CAUSAL AGENT</a:t>
            </a:r>
          </a:p>
          <a:p>
            <a:r>
              <a:rPr lang="en-US" sz="3200" b="1">
                <a:solidFill>
                  <a:srgbClr val="FF0000"/>
                </a:solidFill>
              </a:rPr>
              <a:t>EPIDEMIOLOGY </a:t>
            </a:r>
          </a:p>
          <a:p>
            <a:r>
              <a:rPr lang="en-US" sz="3200" b="1">
                <a:solidFill>
                  <a:srgbClr val="FF0000"/>
                </a:solidFill>
              </a:rPr>
              <a:t>TRANSMISSION </a:t>
            </a:r>
          </a:p>
          <a:p>
            <a:r>
              <a:rPr lang="en-US" sz="3200" b="1">
                <a:solidFill>
                  <a:srgbClr val="FF0000"/>
                </a:solidFill>
              </a:rPr>
              <a:t>PATHOGENESIS </a:t>
            </a:r>
          </a:p>
          <a:p>
            <a:r>
              <a:rPr lang="en-US" sz="3200" b="1">
                <a:solidFill>
                  <a:srgbClr val="FF0000"/>
                </a:solidFill>
              </a:rPr>
              <a:t>LIFE CYCLE </a:t>
            </a:r>
          </a:p>
          <a:p>
            <a:r>
              <a:rPr lang="en-US" sz="3200" b="1">
                <a:solidFill>
                  <a:srgbClr val="FF0000"/>
                </a:solidFill>
              </a:rPr>
              <a:t>CLINICAL FEATURES </a:t>
            </a:r>
          </a:p>
          <a:p>
            <a:r>
              <a:rPr lang="en-US" sz="3200" b="1">
                <a:solidFill>
                  <a:srgbClr val="FF0000"/>
                </a:solidFill>
              </a:rPr>
              <a:t>LABORATORY DIAGNOSIS </a:t>
            </a:r>
          </a:p>
          <a:p>
            <a:r>
              <a:rPr lang="en-US" sz="3200" b="1">
                <a:solidFill>
                  <a:srgbClr val="FF0000"/>
                </a:solidFill>
              </a:rPr>
              <a:t>PROPHYLAXIS </a:t>
            </a:r>
          </a:p>
          <a:p>
            <a:r>
              <a:rPr lang="en-US" sz="3200" b="1">
                <a:solidFill>
                  <a:srgbClr val="FF0000"/>
                </a:solidFill>
              </a:rPr>
              <a:t>TREATMENT </a:t>
            </a:r>
          </a:p>
        </p:txBody>
      </p:sp>
    </p:spTree>
    <p:extLst>
      <p:ext uri="{BB962C8B-B14F-4D97-AF65-F5344CB8AC3E}">
        <p14:creationId xmlns:p14="http://schemas.microsoft.com/office/powerpoint/2010/main" val="2105438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B3A72-898F-D441-A4B8-D37078CE8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1EE989-CB4F-2C4F-B6DF-CB6620D85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>
                <a:solidFill>
                  <a:schemeClr val="accent5"/>
                </a:solidFill>
              </a:rPr>
              <a:t>Attempts to identify the group of ‘non- A non-B’ viruses by experimental infection in chimpanzees led to the discovery of hepatitis C virus (HCV). </a:t>
            </a:r>
          </a:p>
          <a:p>
            <a:r>
              <a:rPr lang="en-US" sz="2000" b="1">
                <a:solidFill>
                  <a:schemeClr val="accent5"/>
                </a:solidFill>
              </a:rPr>
              <a:t>It is a main cause of HCV liver cancer.</a:t>
            </a:r>
          </a:p>
        </p:txBody>
      </p:sp>
    </p:spTree>
    <p:extLst>
      <p:ext uri="{BB962C8B-B14F-4D97-AF65-F5344CB8AC3E}">
        <p14:creationId xmlns:p14="http://schemas.microsoft.com/office/powerpoint/2010/main" val="1845303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5F0EF-958B-FE4D-BE3D-4573F3DA6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7ECAA-3B1E-0449-AEC0-2B7586FFDE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>
                <a:solidFill>
                  <a:schemeClr val="accent5"/>
                </a:solidFill>
              </a:rPr>
              <a:t>Hepatitis C is a liver disease caused by hepatitis C virus. It can cause both acute and chronic hepatitis. </a:t>
            </a:r>
          </a:p>
        </p:txBody>
      </p:sp>
    </p:spTree>
    <p:extLst>
      <p:ext uri="{BB962C8B-B14F-4D97-AF65-F5344CB8AC3E}">
        <p14:creationId xmlns:p14="http://schemas.microsoft.com/office/powerpoint/2010/main" val="1141849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CD1AD-F3C8-8542-946E-818C6E81D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CAUSAL AGENT- Hepatitis C Virus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B81915-4269-4F40-B0C4-D317AD3D50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0496" y="1504566"/>
            <a:ext cx="4185623" cy="5353434"/>
          </a:xfrm>
        </p:spPr>
        <p:txBody>
          <a:bodyPr>
            <a:normAutofit fontScale="25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8000" i="1">
                <a:solidFill>
                  <a:schemeClr val="accent5"/>
                </a:solidFill>
              </a:rPr>
              <a:t> </a:t>
            </a:r>
            <a:r>
              <a:rPr lang="en-US" sz="8000" i="1" u="sng">
                <a:solidFill>
                  <a:schemeClr val="accent5"/>
                </a:solidFill>
              </a:rPr>
              <a:t>Size</a:t>
            </a:r>
            <a:r>
              <a:rPr lang="en-US" sz="8000" i="1">
                <a:solidFill>
                  <a:schemeClr val="accent5"/>
                </a:solidFill>
              </a:rPr>
              <a:t> -: HCV is a 50-60nm virus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8000" i="1" u="sng">
                <a:solidFill>
                  <a:schemeClr val="accent5"/>
                </a:solidFill>
              </a:rPr>
              <a:t>Genetic materia</a:t>
            </a:r>
            <a:r>
              <a:rPr lang="en-US" sz="8000" i="1">
                <a:solidFill>
                  <a:schemeClr val="accent5"/>
                </a:solidFill>
              </a:rPr>
              <a:t>l-: linear single stranded RNA genome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8000" i="1" u="sng">
                <a:solidFill>
                  <a:schemeClr val="accent5"/>
                </a:solidFill>
              </a:rPr>
              <a:t>Core</a:t>
            </a:r>
            <a:r>
              <a:rPr lang="en-US" sz="8000" i="1">
                <a:solidFill>
                  <a:schemeClr val="accent5"/>
                </a:solidFill>
              </a:rPr>
              <a:t>-: Genome enclosed within a core.it is made up of protein.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8000" i="1" u="sng">
                <a:solidFill>
                  <a:schemeClr val="accent5"/>
                </a:solidFill>
              </a:rPr>
              <a:t>Nucleocapsid</a:t>
            </a:r>
            <a:r>
              <a:rPr lang="en-US" sz="8000" i="1">
                <a:solidFill>
                  <a:schemeClr val="accent5"/>
                </a:solidFill>
              </a:rPr>
              <a:t>-:The capsid or core with the enclosed nucleic acid is known as nucleocapsid.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8000" i="1" u="sng">
                <a:solidFill>
                  <a:schemeClr val="accent5"/>
                </a:solidFill>
              </a:rPr>
              <a:t>Envelope-:</a:t>
            </a:r>
            <a:endParaRPr lang="en-US" sz="8000" i="1">
              <a:solidFill>
                <a:schemeClr val="accent5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8000" i="1">
                <a:solidFill>
                  <a:schemeClr val="accent5"/>
                </a:solidFill>
              </a:rPr>
              <a:t>Envelope made up of glycoproteins E1 and E2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8000" i="1">
                <a:solidFill>
                  <a:schemeClr val="accent5"/>
                </a:solidFill>
              </a:rPr>
              <a:t>It is involved in viral attachment and entry into the cell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8000" i="1" u="sng">
                <a:solidFill>
                  <a:schemeClr val="accent5"/>
                </a:solidFill>
              </a:rPr>
              <a:t>Lipid membrane -: </a:t>
            </a:r>
            <a:r>
              <a:rPr lang="en-US" sz="8000" i="1">
                <a:solidFill>
                  <a:schemeClr val="accent5"/>
                </a:solidFill>
              </a:rPr>
              <a:t>It is derived from host.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i="1">
              <a:solidFill>
                <a:schemeClr val="accent5"/>
              </a:solidFill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F04FC532-A8F8-2142-B381-B91ADE3DA31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88643" y="1504566"/>
            <a:ext cx="6451697" cy="3987772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D1D765-4796-E144-9993-8E103D58B6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877" y="6202681"/>
            <a:ext cx="5595624" cy="45719"/>
          </a:xfrm>
        </p:spPr>
        <p:txBody>
          <a:bodyPr/>
          <a:lstStyle/>
          <a:p>
            <a:r>
              <a:rPr lang="en-US"/>
              <a:t>Fig. Structure of HCV</a:t>
            </a:r>
          </a:p>
        </p:txBody>
      </p:sp>
    </p:spTree>
    <p:extLst>
      <p:ext uri="{BB962C8B-B14F-4D97-AF65-F5344CB8AC3E}">
        <p14:creationId xmlns:p14="http://schemas.microsoft.com/office/powerpoint/2010/main" val="1982518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B1EB3-7722-8B4E-BEE5-CCCB2443B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EPIDEMIOLOGY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21A7CB-A459-804A-83F3-F4C26BCFA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10363007" cy="3880773"/>
          </a:xfrm>
        </p:spPr>
        <p:txBody>
          <a:bodyPr/>
          <a:lstStyle/>
          <a:p>
            <a:r>
              <a:rPr lang="en-US" sz="2800" b="1">
                <a:solidFill>
                  <a:schemeClr val="accent5"/>
                </a:solidFill>
              </a:rPr>
              <a:t>Hepatitis C occurs worldwide. </a:t>
            </a:r>
          </a:p>
          <a:p>
            <a:r>
              <a:rPr lang="en-US" sz="2800" b="1">
                <a:solidFill>
                  <a:schemeClr val="accent5"/>
                </a:solidFill>
              </a:rPr>
              <a:t>Host-: human </a:t>
            </a:r>
          </a:p>
          <a:p>
            <a:r>
              <a:rPr lang="en-US" sz="2800" b="1">
                <a:solidFill>
                  <a:schemeClr val="accent5"/>
                </a:solidFill>
              </a:rPr>
              <a:t>Source of infection-: carriers</a:t>
            </a:r>
          </a:p>
          <a:p>
            <a:r>
              <a:rPr lang="en-US" sz="2800" b="1">
                <a:solidFill>
                  <a:schemeClr val="accent5"/>
                </a:solidFill>
              </a:rPr>
              <a:t>High risk of infection-: 1)injectable drug abusers 2)transplant recipients 3)immunocompromised persons 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037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1624A-3D8D-C645-B0D4-E0CA0550F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TRANSMISSION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81DA43-4C00-4949-964A-BC6AF0CFC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8633" y="1488613"/>
            <a:ext cx="8596668" cy="3880773"/>
          </a:xfrm>
        </p:spPr>
        <p:txBody>
          <a:bodyPr>
            <a:normAutofit/>
          </a:bodyPr>
          <a:lstStyle/>
          <a:p>
            <a:r>
              <a:rPr lang="en-US" sz="2400" b="1"/>
              <a:t>Blood transfusion</a:t>
            </a:r>
          </a:p>
          <a:p>
            <a:r>
              <a:rPr lang="en-US" sz="2400" b="1"/>
              <a:t>Contact with infected blood or blood product</a:t>
            </a:r>
          </a:p>
          <a:p>
            <a:r>
              <a:rPr lang="en-US" sz="2400" b="1"/>
              <a:t>Sexual transmission is less important </a:t>
            </a:r>
          </a:p>
          <a:p>
            <a:r>
              <a:rPr lang="en-US" sz="2400" b="1"/>
              <a:t>From mother to baby </a:t>
            </a:r>
          </a:p>
          <a:p>
            <a:r>
              <a:rPr lang="en-US" sz="2400" b="1"/>
              <a:t>It is not spread through breast milk,food, water or casual contact. </a:t>
            </a:r>
          </a:p>
        </p:txBody>
      </p:sp>
    </p:spTree>
    <p:extLst>
      <p:ext uri="{BB962C8B-B14F-4D97-AF65-F5344CB8AC3E}">
        <p14:creationId xmlns:p14="http://schemas.microsoft.com/office/powerpoint/2010/main" val="697695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F5EE3-8EE1-3A43-B029-59D34FD48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PATHOGENESIS </a:t>
            </a:r>
          </a:p>
        </p:txBody>
      </p:sp>
      <p:sp>
        <p:nvSpPr>
          <p:cNvPr id="5" name="Callout: Down Arrow 4">
            <a:extLst>
              <a:ext uri="{FF2B5EF4-FFF2-40B4-BE49-F238E27FC236}">
                <a16:creationId xmlns:a16="http://schemas.microsoft.com/office/drawing/2014/main" id="{EA4586E7-C080-234B-B6A0-B569AADEC3DB}"/>
              </a:ext>
            </a:extLst>
          </p:cNvPr>
          <p:cNvSpPr/>
          <p:nvPr/>
        </p:nvSpPr>
        <p:spPr>
          <a:xfrm>
            <a:off x="5839690" y="609600"/>
            <a:ext cx="2139043" cy="781792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</a:rPr>
              <a:t>HCV</a:t>
            </a:r>
          </a:p>
        </p:txBody>
      </p:sp>
      <p:sp>
        <p:nvSpPr>
          <p:cNvPr id="7" name="Callout: Down Arrow 6">
            <a:extLst>
              <a:ext uri="{FF2B5EF4-FFF2-40B4-BE49-F238E27FC236}">
                <a16:creationId xmlns:a16="http://schemas.microsoft.com/office/drawing/2014/main" id="{D1119E03-B87B-CA43-9D4A-C1F71BDA4F04}"/>
              </a:ext>
            </a:extLst>
          </p:cNvPr>
          <p:cNvSpPr/>
          <p:nvPr/>
        </p:nvSpPr>
        <p:spPr>
          <a:xfrm>
            <a:off x="5190258" y="1391392"/>
            <a:ext cx="3475017" cy="1058553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</a:rPr>
              <a:t>Enters into liver </a:t>
            </a:r>
          </a:p>
        </p:txBody>
      </p:sp>
      <p:sp>
        <p:nvSpPr>
          <p:cNvPr id="14" name="Callout: Down Arrow 13">
            <a:extLst>
              <a:ext uri="{FF2B5EF4-FFF2-40B4-BE49-F238E27FC236}">
                <a16:creationId xmlns:a16="http://schemas.microsoft.com/office/drawing/2014/main" id="{3E5D3CA9-F5FC-8146-ACA8-DEDCBD728A67}"/>
              </a:ext>
            </a:extLst>
          </p:cNvPr>
          <p:cNvSpPr/>
          <p:nvPr/>
        </p:nvSpPr>
        <p:spPr>
          <a:xfrm>
            <a:off x="4601688" y="2449945"/>
            <a:ext cx="4672314" cy="1906443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</a:rPr>
              <a:t>Replicate in hepatocytes </a:t>
            </a:r>
          </a:p>
        </p:txBody>
      </p:sp>
      <p:sp>
        <p:nvSpPr>
          <p:cNvPr id="16" name="Callout: Down Arrow 15">
            <a:extLst>
              <a:ext uri="{FF2B5EF4-FFF2-40B4-BE49-F238E27FC236}">
                <a16:creationId xmlns:a16="http://schemas.microsoft.com/office/drawing/2014/main" id="{3647FDC5-922C-A543-A136-A9DAFE7AF29F}"/>
              </a:ext>
            </a:extLst>
          </p:cNvPr>
          <p:cNvSpPr/>
          <p:nvPr/>
        </p:nvSpPr>
        <p:spPr>
          <a:xfrm>
            <a:off x="4070265" y="4367769"/>
            <a:ext cx="5949539" cy="1243445"/>
          </a:xfrm>
          <a:prstGeom prst="downArrowCallout">
            <a:avLst>
              <a:gd name="adj1" fmla="val 1816"/>
              <a:gd name="adj2" fmla="val 0"/>
              <a:gd name="adj3" fmla="val 0"/>
              <a:gd name="adj4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</a:rPr>
              <a:t>Persistence of the infection leads to chronic hepatitis and hepatocellular carcinoma </a:t>
            </a:r>
          </a:p>
        </p:txBody>
      </p:sp>
    </p:spTree>
    <p:extLst>
      <p:ext uri="{BB962C8B-B14F-4D97-AF65-F5344CB8AC3E}">
        <p14:creationId xmlns:p14="http://schemas.microsoft.com/office/powerpoint/2010/main" val="1456474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3BF9A-DB45-A74E-9726-6BC4567A6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451" y="0"/>
            <a:ext cx="8596668" cy="1320800"/>
          </a:xfrm>
        </p:spPr>
        <p:txBody>
          <a:bodyPr/>
          <a:lstStyle/>
          <a:p>
            <a:r>
              <a:rPr lang="en-US"/>
              <a:t>LIFE CYCLE 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8DC3E6F-3AC6-6748-B64D-A5821F73A8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705097"/>
            <a:ext cx="12192000" cy="6152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21056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Facet</vt:lpstr>
      <vt:lpstr>Type C Hepatitis </vt:lpstr>
      <vt:lpstr>Content </vt:lpstr>
      <vt:lpstr>INTRODUCTION </vt:lpstr>
      <vt:lpstr>Definition </vt:lpstr>
      <vt:lpstr>CAUSAL AGENT- Hepatitis C Virus </vt:lpstr>
      <vt:lpstr>EPIDEMIOLOGY </vt:lpstr>
      <vt:lpstr>TRANSMISSION </vt:lpstr>
      <vt:lpstr>PATHOGENESIS </vt:lpstr>
      <vt:lpstr>LIFE CYCLE </vt:lpstr>
      <vt:lpstr>CLINICAL FEATURES </vt:lpstr>
      <vt:lpstr>Laboratory diagnosis </vt:lpstr>
      <vt:lpstr>Prophylaxis </vt:lpstr>
      <vt:lpstr>Treatment </vt:lpstr>
      <vt:lpstr>References </vt:lpstr>
      <vt:lpstr>Thank you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 B Hepatitis </dc:title>
  <dc:creator>Unknown User</dc:creator>
  <cp:lastModifiedBy>Unknown User</cp:lastModifiedBy>
  <cp:revision>6</cp:revision>
  <dcterms:created xsi:type="dcterms:W3CDTF">2020-05-10T09:08:03Z</dcterms:created>
  <dcterms:modified xsi:type="dcterms:W3CDTF">2021-07-27T10:11:34Z</dcterms:modified>
</cp:coreProperties>
</file>